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10020300" cy="68881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9" d="100"/>
          <a:sy n="59" d="100"/>
        </p:scale>
        <p:origin x="-1164" y="-2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41813" cy="346076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75312" y="1"/>
            <a:ext cx="4343401" cy="346076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300"/>
            </a:lvl1pPr>
          </a:lstStyle>
          <a:p>
            <a:fld id="{CB8FC755-C3FB-420B-ACD1-11273540769A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41638" y="860425"/>
            <a:ext cx="4137025" cy="2327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3" rIns="91426" bIns="4571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001714" y="3314701"/>
            <a:ext cx="8016875" cy="2713037"/>
          </a:xfrm>
          <a:prstGeom prst="rect">
            <a:avLst/>
          </a:prstGeom>
        </p:spPr>
        <p:txBody>
          <a:bodyPr vert="horz" lIns="91426" tIns="45713" rIns="91426" bIns="45713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542088"/>
            <a:ext cx="4341813" cy="346076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75312" y="6542088"/>
            <a:ext cx="4343401" cy="346076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300"/>
            </a:lvl1pPr>
          </a:lstStyle>
          <a:p>
            <a:fld id="{5719E223-B4F8-4A23-912A-3E5091286C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7939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9E223-B4F8-4A23-912A-3E5091286CA6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4281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76" indent="0" algn="ctr">
              <a:buNone/>
              <a:defRPr sz="2000"/>
            </a:lvl2pPr>
            <a:lvl3pPr marL="914352" indent="0" algn="ctr">
              <a:buNone/>
              <a:defRPr sz="1800"/>
            </a:lvl3pPr>
            <a:lvl4pPr marL="1371528" indent="0" algn="ctr">
              <a:buNone/>
              <a:defRPr sz="1600"/>
            </a:lvl4pPr>
            <a:lvl5pPr marL="1828704" indent="0" algn="ctr">
              <a:buNone/>
              <a:defRPr sz="1600"/>
            </a:lvl5pPr>
            <a:lvl6pPr marL="2285880" indent="0" algn="ctr">
              <a:buNone/>
              <a:defRPr sz="1600"/>
            </a:lvl6pPr>
            <a:lvl7pPr marL="2743056" indent="0" algn="ctr">
              <a:buNone/>
              <a:defRPr sz="1600"/>
            </a:lvl7pPr>
            <a:lvl8pPr marL="3200232" indent="0" algn="ctr">
              <a:buNone/>
              <a:defRPr sz="1600"/>
            </a:lvl8pPr>
            <a:lvl9pPr marL="3657409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D2F9A-338E-41F9-8809-382A04211EAA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EC554-B47C-4FD3-98ED-C7C501C46A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4071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D2F9A-338E-41F9-8809-382A04211EAA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EC554-B47C-4FD3-98ED-C7C501C46A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0542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D2F9A-338E-41F9-8809-382A04211EAA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EC554-B47C-4FD3-98ED-C7C501C46A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895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D2F9A-338E-41F9-8809-382A04211EAA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EC554-B47C-4FD3-98ED-C7C501C46A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3825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4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6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7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2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5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D2F9A-338E-41F9-8809-382A04211EAA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EC554-B47C-4FD3-98ED-C7C501C46A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3537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D2F9A-338E-41F9-8809-382A04211EAA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EC554-B47C-4FD3-98ED-C7C501C46A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2582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8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91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6" indent="0">
              <a:buNone/>
              <a:defRPr sz="2000" b="1"/>
            </a:lvl2pPr>
            <a:lvl3pPr marL="914352" indent="0">
              <a:buNone/>
              <a:defRPr sz="1800" b="1"/>
            </a:lvl3pPr>
            <a:lvl4pPr marL="1371528" indent="0">
              <a:buNone/>
              <a:defRPr sz="1600" b="1"/>
            </a:lvl4pPr>
            <a:lvl5pPr marL="1828704" indent="0">
              <a:buNone/>
              <a:defRPr sz="1600" b="1"/>
            </a:lvl5pPr>
            <a:lvl6pPr marL="2285880" indent="0">
              <a:buNone/>
              <a:defRPr sz="1600" b="1"/>
            </a:lvl6pPr>
            <a:lvl7pPr marL="2743056" indent="0">
              <a:buNone/>
              <a:defRPr sz="1600" b="1"/>
            </a:lvl7pPr>
            <a:lvl8pPr marL="3200232" indent="0">
              <a:buNone/>
              <a:defRPr sz="1600" b="1"/>
            </a:lvl8pPr>
            <a:lvl9pPr marL="3657409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91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6" indent="0">
              <a:buNone/>
              <a:defRPr sz="2000" b="1"/>
            </a:lvl2pPr>
            <a:lvl3pPr marL="914352" indent="0">
              <a:buNone/>
              <a:defRPr sz="1800" b="1"/>
            </a:lvl3pPr>
            <a:lvl4pPr marL="1371528" indent="0">
              <a:buNone/>
              <a:defRPr sz="1600" b="1"/>
            </a:lvl4pPr>
            <a:lvl5pPr marL="1828704" indent="0">
              <a:buNone/>
              <a:defRPr sz="1600" b="1"/>
            </a:lvl5pPr>
            <a:lvl6pPr marL="2285880" indent="0">
              <a:buNone/>
              <a:defRPr sz="1600" b="1"/>
            </a:lvl6pPr>
            <a:lvl7pPr marL="2743056" indent="0">
              <a:buNone/>
              <a:defRPr sz="1600" b="1"/>
            </a:lvl7pPr>
            <a:lvl8pPr marL="3200232" indent="0">
              <a:buNone/>
              <a:defRPr sz="1600" b="1"/>
            </a:lvl8pPr>
            <a:lvl9pPr marL="3657409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D2F9A-338E-41F9-8809-382A04211EAA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EC554-B47C-4FD3-98ED-C7C501C46A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4507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D2F9A-338E-41F9-8809-382A04211EAA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EC554-B47C-4FD3-98ED-C7C501C46A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9147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D2F9A-338E-41F9-8809-382A04211EAA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EC554-B47C-4FD3-98ED-C7C501C46A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3134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90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6" indent="0">
              <a:buNone/>
              <a:defRPr sz="1400"/>
            </a:lvl2pPr>
            <a:lvl3pPr marL="914352" indent="0">
              <a:buNone/>
              <a:defRPr sz="1200"/>
            </a:lvl3pPr>
            <a:lvl4pPr marL="1371528" indent="0">
              <a:buNone/>
              <a:defRPr sz="1000"/>
            </a:lvl4pPr>
            <a:lvl5pPr marL="1828704" indent="0">
              <a:buNone/>
              <a:defRPr sz="1000"/>
            </a:lvl5pPr>
            <a:lvl6pPr marL="2285880" indent="0">
              <a:buNone/>
              <a:defRPr sz="1000"/>
            </a:lvl6pPr>
            <a:lvl7pPr marL="2743056" indent="0">
              <a:buNone/>
              <a:defRPr sz="1000"/>
            </a:lvl7pPr>
            <a:lvl8pPr marL="3200232" indent="0">
              <a:buNone/>
              <a:defRPr sz="1000"/>
            </a:lvl8pPr>
            <a:lvl9pPr marL="3657409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D2F9A-338E-41F9-8809-382A04211EAA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EC554-B47C-4FD3-98ED-C7C501C46A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8696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76" indent="0">
              <a:buNone/>
              <a:defRPr sz="2800"/>
            </a:lvl2pPr>
            <a:lvl3pPr marL="914352" indent="0">
              <a:buNone/>
              <a:defRPr sz="2400"/>
            </a:lvl3pPr>
            <a:lvl4pPr marL="1371528" indent="0">
              <a:buNone/>
              <a:defRPr sz="2000"/>
            </a:lvl4pPr>
            <a:lvl5pPr marL="1828704" indent="0">
              <a:buNone/>
              <a:defRPr sz="2000"/>
            </a:lvl5pPr>
            <a:lvl6pPr marL="2285880" indent="0">
              <a:buNone/>
              <a:defRPr sz="2000"/>
            </a:lvl6pPr>
            <a:lvl7pPr marL="2743056" indent="0">
              <a:buNone/>
              <a:defRPr sz="2000"/>
            </a:lvl7pPr>
            <a:lvl8pPr marL="3200232" indent="0">
              <a:buNone/>
              <a:defRPr sz="2000"/>
            </a:lvl8pPr>
            <a:lvl9pPr marL="3657409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90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6" indent="0">
              <a:buNone/>
              <a:defRPr sz="1400"/>
            </a:lvl2pPr>
            <a:lvl3pPr marL="914352" indent="0">
              <a:buNone/>
              <a:defRPr sz="1200"/>
            </a:lvl3pPr>
            <a:lvl4pPr marL="1371528" indent="0">
              <a:buNone/>
              <a:defRPr sz="1000"/>
            </a:lvl4pPr>
            <a:lvl5pPr marL="1828704" indent="0">
              <a:buNone/>
              <a:defRPr sz="1000"/>
            </a:lvl5pPr>
            <a:lvl6pPr marL="2285880" indent="0">
              <a:buNone/>
              <a:defRPr sz="1000"/>
            </a:lvl6pPr>
            <a:lvl7pPr marL="2743056" indent="0">
              <a:buNone/>
              <a:defRPr sz="1000"/>
            </a:lvl7pPr>
            <a:lvl8pPr marL="3200232" indent="0">
              <a:buNone/>
              <a:defRPr sz="1000"/>
            </a:lvl8pPr>
            <a:lvl9pPr marL="3657409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D2F9A-338E-41F9-8809-382A04211EAA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EC554-B47C-4FD3-98ED-C7C501C46A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5795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D2F9A-338E-41F9-8809-382A04211EAA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EC554-B47C-4FD3-98ED-C7C501C46A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6161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52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8" indent="-228588" algn="l" defTabSz="914352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4" indent="-228588" algn="l" defTabSz="91435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0" indent="-228588" algn="l" defTabSz="91435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16" indent="-228588" algn="l" defTabSz="91435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3" indent="-228588" algn="l" defTabSz="91435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68" indent="-228588" algn="l" defTabSz="91435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45" indent="-228588" algn="l" defTabSz="91435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0" indent="-228588" algn="l" defTabSz="91435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97" indent="-228588" algn="l" defTabSz="91435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6" algn="l" defTabSz="9143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2" algn="l" defTabSz="9143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28" algn="l" defTabSz="9143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4" algn="l" defTabSz="9143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0" algn="l" defTabSz="9143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56" algn="l" defTabSz="9143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32" algn="l" defTabSz="9143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09" algn="l" defTabSz="9143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3" Type="http://schemas.openxmlformats.org/officeDocument/2006/relationships/image" Target="../media/image1.jpeg"/><Relationship Id="rId7" Type="http://schemas.openxmlformats.org/officeDocument/2006/relationships/image" Target="../media/image4.jpeg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tarb_zhetyaral@mail.ru" TargetMode="External"/><Relationship Id="rId11" Type="http://schemas.openxmlformats.org/officeDocument/2006/relationships/image" Target="../media/image8.jpeg"/><Relationship Id="rId5" Type="http://schemas.openxmlformats.org/officeDocument/2006/relationships/image" Target="../media/image3.png"/><Relationship Id="rId15" Type="http://schemas.openxmlformats.org/officeDocument/2006/relationships/image" Target="../media/image12.png"/><Relationship Id="rId10" Type="http://schemas.openxmlformats.org/officeDocument/2006/relationships/image" Target="../media/image7.png"/><Relationship Id="rId4" Type="http://schemas.openxmlformats.org/officeDocument/2006/relationships/image" Target="../media/image2.jpeg"/><Relationship Id="rId9" Type="http://schemas.openxmlformats.org/officeDocument/2006/relationships/image" Target="../media/image6.jpeg"/><Relationship Id="rId14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2" descr="ÐÐ¾Ð»ÑÐ±Ð¾Ð¹ ÑÐ¾Ð½ Ð´Ð»Ñ Ð¿ÑÐµÐ·ÐµÐ½ÑÐ°ÑÐ¸Ð¸ | ÐÐµÑÐ¿Ð»Ð°ÑÐ½ÑÐµ ÑÐ¾Ð½Ñ Ð´Ð»Ñ Ð¿ÑÐµÐ·ÐµÐ½ÑÐ°ÑÐ¸Ð¹ ...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37"/>
          <a:stretch/>
        </p:blipFill>
        <p:spPr bwMode="auto">
          <a:xfrm rot="10800000">
            <a:off x="0" y="1"/>
            <a:ext cx="12192000" cy="6857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Заголовок 15"/>
          <p:cNvSpPr>
            <a:spLocks noGrp="1"/>
          </p:cNvSpPr>
          <p:nvPr>
            <p:ph type="ctrTitle"/>
          </p:nvPr>
        </p:nvSpPr>
        <p:spPr>
          <a:xfrm>
            <a:off x="707935" y="706914"/>
            <a:ext cx="9155907" cy="563563"/>
          </a:xfrm>
        </p:spPr>
        <p:txBody>
          <a:bodyPr>
            <a:normAutofit fontScale="90000"/>
          </a:bodyPr>
          <a:lstStyle/>
          <a:p>
            <a:r>
              <a:rPr lang="kk-K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Шығыс Қазақстан облысы білім басқармасы </a:t>
            </a:r>
            <a:r>
              <a:rPr lang="kk-K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Тарбағатай </a:t>
            </a:r>
            <a:r>
              <a:rPr lang="kk-K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ауданы бойынша білім </a:t>
            </a:r>
            <a:r>
              <a:rPr lang="kk-K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бөлімінің</a:t>
            </a:r>
            <a:br>
              <a:rPr lang="kk-K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"Жетіарал мектеп-балабақшасы" кешені" КММ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Объект 14"/>
          <p:cNvPicPr>
            <a:picLocks noGrp="1" noChangeAspect="1"/>
          </p:cNvPicPr>
          <p:nvPr>
            <p:ph sz="half" idx="4294967295"/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85"/>
          <a:stretch/>
        </p:blipFill>
        <p:spPr>
          <a:xfrm>
            <a:off x="9496017" y="-110595"/>
            <a:ext cx="2812123" cy="15981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" name="Рисунок 16" descr="C:\Users\User\AppData\Local\Temp\Rar$DIa0.536\для презентац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42" y="916504"/>
            <a:ext cx="1943718" cy="1867544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Прямоугольник 18"/>
          <p:cNvSpPr/>
          <p:nvPr/>
        </p:nvSpPr>
        <p:spPr>
          <a:xfrm>
            <a:off x="9023770" y="1449908"/>
            <a:ext cx="2852443" cy="1600438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kk-KZ" sz="1000" dirty="0">
                <a:solidFill>
                  <a:srgbClr val="002060"/>
                </a:solidFill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kk-KZ" sz="1400" dirty="0">
                <a:solidFill>
                  <a:srgbClr val="002060"/>
                </a:solidFill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Қазақстан Республикасы</a:t>
            </a:r>
          </a:p>
          <a:p>
            <a:pPr algn="ctr"/>
            <a:r>
              <a:rPr lang="kk-KZ" sz="1400" dirty="0">
                <a:solidFill>
                  <a:srgbClr val="002060"/>
                </a:solidFill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Шығыс Қазақстан облысы</a:t>
            </a:r>
          </a:p>
          <a:p>
            <a:pPr algn="ctr"/>
            <a:r>
              <a:rPr lang="kk-K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Тарбағатай ауданы  </a:t>
            </a:r>
          </a:p>
          <a:p>
            <a:pPr algn="ctr"/>
            <a:r>
              <a:rPr lang="kk-K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071505, Жетіарал ауылы, </a:t>
            </a:r>
          </a:p>
          <a:p>
            <a:pPr algn="ctr"/>
            <a:r>
              <a:rPr lang="kk-K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К.Билалов көшесі, 19 үй </a:t>
            </a:r>
          </a:p>
          <a:p>
            <a:pPr algn="ctr"/>
            <a:r>
              <a:rPr lang="kk-K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Тел: 8(72344)28-924 </a:t>
            </a:r>
          </a:p>
          <a:p>
            <a:pPr algn="ctr"/>
            <a:r>
              <a:rPr lang="kk-K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kk-K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400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tarb</a:t>
            </a:r>
            <a:r>
              <a:rPr lang="ru-RU" sz="14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_</a:t>
            </a:r>
            <a:r>
              <a:rPr lang="en-US" sz="1400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zhetyaral</a:t>
            </a:r>
            <a:r>
              <a:rPr lang="ru-RU" sz="14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@</a:t>
            </a:r>
            <a:r>
              <a:rPr lang="en-US" sz="14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mail</a:t>
            </a:r>
            <a:r>
              <a:rPr lang="ru-RU" sz="14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.</a:t>
            </a:r>
            <a:r>
              <a:rPr lang="en-US" sz="1400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ru</a:t>
            </a:r>
            <a:r>
              <a:rPr lang="kk-K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1400" dirty="0">
                <a:solidFill>
                  <a:srgbClr val="002060"/>
                </a:solidFill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2" name="Picture 6" descr="Ð ÐÑÑÑÐ°Ñ Ð¾ÑÐºÑÑÐ»ÑÑ call-ÑÐµÐ½ÑÑ Ð¿Ð¾ Ð²Ð¾Ð¿ÑÐ¾ÑÐ°Ð¼ Ð¿ÑÐ¾ÑÐ¸Ð»Ð°ÐºÑÐ¸ÐºÐ¸ Ð¼ÐµÐ½Ð¸Ð½Ð³Ð¸ÑÐ°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8408" y="1315251"/>
            <a:ext cx="2191894" cy="156686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4" descr="ÐÑÐ´Ð° Ð¾Ð±ÑÐ°ÑÐ°ÑÑÑÑ Ð¿ÑÐ¸ ÑÐ¸Ð¼Ð¿ÑÐ¾Ð¼Ð°Ñ ÐºÐ¾ÑÐ¾Ð½Ð°Ð²Ð¸ÑÑÑÐ½Ð¾Ð¹ Ð¸Ð½ÑÐµÐºÑÐ¸Ð¸? | ÐÐ¾Ð²Ð¾ÑÑÐ¸ ...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4614" y="1315251"/>
            <a:ext cx="2611195" cy="1468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10" descr="ÐÐ¾Ð»Ð»-ÑÐµÐ½ÑÑ | ÐÐµÑÐ¿Ð»Ð°ÑÐ½Ð¾ Ð²ÐµÐºÑÐ¾ÑÑ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8053" y="1245603"/>
            <a:ext cx="1538445" cy="1538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Прямоугольник 20"/>
          <p:cNvSpPr/>
          <p:nvPr/>
        </p:nvSpPr>
        <p:spPr>
          <a:xfrm>
            <a:off x="2840082" y="2731690"/>
            <a:ext cx="583364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kk-KZ" sz="2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Қашықтықтан білім беру платформалары</a:t>
            </a:r>
            <a:endParaRPr lang="ru-RU" sz="20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7" name="Picture 12" descr="WhatsApp Ð¿ÑÐ¾Ð²Ð°Ð»Ð¸Ð» ÑÐ¾Ð·Ð´Ð°Ð½Ð¸Ðµ ÐºÐ°Ð½Ð°Ð»Ð¾Ð², ÐºÐ°Ðº Ð² Telegram. ÐÐ½ ÑÐ»Ð¸Ð²Ð°ÐµÑ ...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8915" y="3100679"/>
            <a:ext cx="857991" cy="857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14" descr="ÐÐ°ÑÑÐ½ ÐÐ½Ð»Ð°Ð¹Ð½ ÒÐ¾ÑÑÐ°Ð½Ð°Ð¹ ÐÐ±Ð»ÑÑÑ - Home | Facebook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8408" y="3115569"/>
            <a:ext cx="832016" cy="832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16" descr="ÐÐ±ÑÐ°Ð·Ð¾Ð²Ð°ÑÐµÐ»ÑÐ½Ð°Ñ Ð¿Ð»Ð°ÑÑÐ¾ÑÐ¼Ð° Ð´Ð»Ñ ÑÐºÐ¾Ð»ÑÐ½Ð¸ÐºÐ¾Ð² Ð¸ ÑÑÑÐ´ÐµÐ½ÑÐ¾Ð² bilimland.kz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5032" y="3099716"/>
            <a:ext cx="943376" cy="1006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Объект 5"/>
          <p:cNvPicPr>
            <a:picLocks noChangeAspect="1"/>
          </p:cNvPicPr>
          <p:nvPr/>
        </p:nvPicPr>
        <p:blipFill rotWithShape="1">
          <a:blip r:embed="rId13"/>
          <a:srcRect l="16979" t="36551" r="67513" b="34852"/>
          <a:stretch/>
        </p:blipFill>
        <p:spPr>
          <a:xfrm>
            <a:off x="3113626" y="3120908"/>
            <a:ext cx="803563" cy="789711"/>
          </a:xfrm>
          <a:prstGeom prst="rect">
            <a:avLst/>
          </a:prstGeom>
          <a:ln w="12700">
            <a:solidFill>
              <a:srgbClr val="0070C0"/>
            </a:solidFill>
          </a:ln>
        </p:spPr>
      </p:pic>
      <p:pic>
        <p:nvPicPr>
          <p:cNvPr id="32" name="Объект 12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22076" y="3120908"/>
            <a:ext cx="808337" cy="808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Овальная выноска 25"/>
          <p:cNvSpPr/>
          <p:nvPr/>
        </p:nvSpPr>
        <p:spPr>
          <a:xfrm>
            <a:off x="117997" y="2920528"/>
            <a:ext cx="2699311" cy="990091"/>
          </a:xfrm>
          <a:prstGeom prst="wedgeEllipseCallout">
            <a:avLst>
              <a:gd name="adj1" fmla="val -46445"/>
              <a:gd name="adj2" fmla="val 635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k-KZ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Біздің</a:t>
            </a:r>
          </a:p>
          <a:p>
            <a:pPr algn="ctr"/>
            <a:r>
              <a:rPr lang="kk-KZ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Call</a:t>
            </a:r>
            <a:r>
              <a:rPr lang="kk-KZ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kk-KZ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центр</a:t>
            </a:r>
            <a:endParaRPr lang="ru-RU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048" name="Таблица 20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7334712"/>
              </p:ext>
            </p:extLst>
          </p:nvPr>
        </p:nvGraphicFramePr>
        <p:xfrm>
          <a:off x="100843" y="4019202"/>
          <a:ext cx="9338937" cy="25418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9186">
                  <a:extLst>
                    <a:ext uri="{9D8B030D-6E8A-4147-A177-3AD203B41FA5}">
                      <a16:colId xmlns:a16="http://schemas.microsoft.com/office/drawing/2014/main" xmlns="" val="3107409783"/>
                    </a:ext>
                  </a:extLst>
                </a:gridCol>
                <a:gridCol w="3818927">
                  <a:extLst>
                    <a:ext uri="{9D8B030D-6E8A-4147-A177-3AD203B41FA5}">
                      <a16:colId xmlns:a16="http://schemas.microsoft.com/office/drawing/2014/main" xmlns="" val="3102612163"/>
                    </a:ext>
                  </a:extLst>
                </a:gridCol>
                <a:gridCol w="3304903">
                  <a:extLst>
                    <a:ext uri="{9D8B030D-6E8A-4147-A177-3AD203B41FA5}">
                      <a16:colId xmlns:a16="http://schemas.microsoft.com/office/drawing/2014/main" xmlns="" val="4076702698"/>
                    </a:ext>
                  </a:extLst>
                </a:gridCol>
                <a:gridCol w="1645921">
                  <a:extLst>
                    <a:ext uri="{9D8B030D-6E8A-4147-A177-3AD203B41FA5}">
                      <a16:colId xmlns:a16="http://schemas.microsoft.com/office/drawing/2014/main" xmlns="" val="1065653646"/>
                    </a:ext>
                  </a:extLst>
                </a:gridCol>
              </a:tblGrid>
              <a:tr h="265645">
                <a:tc>
                  <a:txBody>
                    <a:bodyPr/>
                    <a:lstStyle/>
                    <a:p>
                      <a:pPr algn="ctr"/>
                      <a:r>
                        <a:rPr lang="kk-KZ" sz="19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9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9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Аты - жөні</a:t>
                      </a:r>
                      <a:endParaRPr lang="ru-RU" sz="19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9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Қызметі </a:t>
                      </a:r>
                      <a:endParaRPr lang="ru-RU" sz="19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9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Телефоны</a:t>
                      </a:r>
                      <a:endParaRPr lang="ru-RU" sz="19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60173505"/>
                  </a:ext>
                </a:extLst>
              </a:tr>
              <a:tr h="558414">
                <a:tc>
                  <a:txBody>
                    <a:bodyPr/>
                    <a:lstStyle/>
                    <a:p>
                      <a:pPr algn="ctr"/>
                      <a:r>
                        <a:rPr lang="kk-KZ" sz="18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Ергалиева Шынар Канапияновна</a:t>
                      </a:r>
                      <a:endParaRPr lang="ru-RU" sz="18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Директордың оқу ісі жөніндегі орынбасары</a:t>
                      </a:r>
                      <a:endParaRPr lang="ru-RU" sz="18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87753662510</a:t>
                      </a:r>
                      <a:endParaRPr lang="ru-RU" sz="18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10582618"/>
                  </a:ext>
                </a:extLst>
              </a:tr>
              <a:tr h="495850">
                <a:tc>
                  <a:txBody>
                    <a:bodyPr/>
                    <a:lstStyle/>
                    <a:p>
                      <a:pPr algn="ctr"/>
                      <a:r>
                        <a:rPr lang="kk-KZ" sz="18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Мусаева Меиркул Байгашевна</a:t>
                      </a:r>
                      <a:endParaRPr lang="ru-RU" sz="18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Директордың тәрбие ісі жөніндегі орынбасары</a:t>
                      </a:r>
                      <a:endParaRPr lang="ru-RU" sz="18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87751826588</a:t>
                      </a:r>
                      <a:endParaRPr lang="ru-RU" sz="18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41330404"/>
                  </a:ext>
                </a:extLst>
              </a:tr>
              <a:tr h="41724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Ошанов Есдәулет Бақытбекұлы</a:t>
                      </a:r>
                      <a:endParaRPr lang="ru-RU" sz="18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800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Педагог-психолог</a:t>
                      </a:r>
                      <a:endParaRPr lang="ru-RU" sz="18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87783766484</a:t>
                      </a:r>
                      <a:endParaRPr lang="ru-RU" sz="18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15363010"/>
                  </a:ext>
                </a:extLst>
              </a:tr>
              <a:tr h="463469">
                <a:tc>
                  <a:txBody>
                    <a:bodyPr/>
                    <a:lstStyle/>
                    <a:p>
                      <a:pPr algn="ctr"/>
                      <a:r>
                        <a:rPr lang="kk-KZ" sz="18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Нәсіпханова Жадыра Нәсіпханқызы</a:t>
                      </a:r>
                      <a:endParaRPr lang="ru-RU" sz="18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Әлеуметтік</a:t>
                      </a:r>
                      <a:r>
                        <a:rPr lang="kk-KZ" sz="1800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педагог</a:t>
                      </a:r>
                      <a:endParaRPr lang="ru-RU" sz="18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87026941965</a:t>
                      </a:r>
                      <a:endParaRPr lang="ru-RU" sz="18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49" name="Скругленный прямоугольник 2048"/>
          <p:cNvSpPr/>
          <p:nvPr/>
        </p:nvSpPr>
        <p:spPr>
          <a:xfrm>
            <a:off x="9575077" y="3242347"/>
            <a:ext cx="2403565" cy="342232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k-KZ" b="1" dirty="0">
                <a:solidFill>
                  <a:srgbClr val="00206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Мектеп </a:t>
            </a:r>
          </a:p>
          <a:p>
            <a:pPr algn="ctr"/>
            <a:r>
              <a:rPr lang="kk-KZ" b="1" dirty="0">
                <a:solidFill>
                  <a:srgbClr val="00206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директоры</a:t>
            </a:r>
          </a:p>
          <a:p>
            <a:pPr algn="ctr"/>
            <a:endParaRPr lang="kk-KZ" b="1" dirty="0">
              <a:solidFill>
                <a:srgbClr val="00206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КАМИТЖАНОВ СЕРІК КАРАТАЕВИЧ</a:t>
            </a:r>
          </a:p>
          <a:p>
            <a:pPr algn="ctr"/>
            <a:endParaRPr lang="kk-KZ" b="1" dirty="0">
              <a:solidFill>
                <a:srgbClr val="00206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kk-KZ" b="1" dirty="0">
                <a:solidFill>
                  <a:srgbClr val="00206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Байланыс</a:t>
            </a:r>
          </a:p>
          <a:p>
            <a:pPr algn="ctr"/>
            <a:r>
              <a:rPr lang="kk-KZ" b="1" dirty="0">
                <a:solidFill>
                  <a:srgbClr val="00206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телефоны</a:t>
            </a: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87753406215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6" name="Picture 2" descr="Thomas Eugster HeizÃ¶l &amp; Diesel RÃ¼thi ÐÐ¾Ð¼ÐµÑ ÑÐµÐ»ÐµÑÐ¾Ð½Ð° ÐÐ½ÑÐ¾ÑÐ¼Ð°ÑÐ¸Ñ ...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9228" y="5177118"/>
            <a:ext cx="570539" cy="57053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EDU NEWS (@edu_news_qz) - ÐÐ¾ÑÑ #186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2086" y="3089260"/>
            <a:ext cx="849789" cy="849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650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янец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273</TotalTime>
  <Words>98</Words>
  <Application>Microsoft Office PowerPoint</Application>
  <PresentationFormat>Произвольный</PresentationFormat>
  <Paragraphs>40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Шығыс Қазақстан облысы білім басқармасы  Тарбағатай ауданы бойынша білім бөлімінің  "Жетіарал мектеп-балабақшасы" кешені" КММ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23-6</cp:lastModifiedBy>
  <cp:revision>35</cp:revision>
  <cp:lastPrinted>2023-10-02T05:22:03Z</cp:lastPrinted>
  <dcterms:created xsi:type="dcterms:W3CDTF">2020-04-06T04:27:31Z</dcterms:created>
  <dcterms:modified xsi:type="dcterms:W3CDTF">2023-10-02T05:22:04Z</dcterms:modified>
</cp:coreProperties>
</file>